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8" r:id="rId4"/>
    <p:sldId id="258" r:id="rId5"/>
    <p:sldId id="259" r:id="rId6"/>
    <p:sldId id="260" r:id="rId7"/>
    <p:sldId id="261" r:id="rId8"/>
    <p:sldId id="262" r:id="rId9"/>
    <p:sldId id="265" r:id="rId10"/>
    <p:sldId id="266" r:id="rId11"/>
    <p:sldId id="263" r:id="rId12"/>
    <p:sldId id="267"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94"/>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Slatter" userId="16a47633-2c82-49f0-9981-13bee698bb5f" providerId="ADAL" clId="{8FD303A1-B3A3-4D28-B6DD-6FE786C646AD}"/>
    <pc:docChg chg="modSld">
      <pc:chgData name="Jeffrey Slatter" userId="16a47633-2c82-49f0-9981-13bee698bb5f" providerId="ADAL" clId="{8FD303A1-B3A3-4D28-B6DD-6FE786C646AD}" dt="2020-12-06T21:14:41.766" v="4" actId="20577"/>
      <pc:docMkLst>
        <pc:docMk/>
      </pc:docMkLst>
      <pc:sldChg chg="modSp mod">
        <pc:chgData name="Jeffrey Slatter" userId="16a47633-2c82-49f0-9981-13bee698bb5f" providerId="ADAL" clId="{8FD303A1-B3A3-4D28-B6DD-6FE786C646AD}" dt="2020-12-06T21:14:41.766" v="4" actId="20577"/>
        <pc:sldMkLst>
          <pc:docMk/>
          <pc:sldMk cId="3973390390" sldId="256"/>
        </pc:sldMkLst>
        <pc:spChg chg="mod">
          <ac:chgData name="Jeffrey Slatter" userId="16a47633-2c82-49f0-9981-13bee698bb5f" providerId="ADAL" clId="{8FD303A1-B3A3-4D28-B6DD-6FE786C646AD}" dt="2020-12-06T21:14:41.766" v="4" actId="20577"/>
          <ac:spMkLst>
            <pc:docMk/>
            <pc:sldMk cId="3973390390" sldId="256"/>
            <ac:spMk id="4" creationId="{14B35393-A03A-426B-84F4-570EB6F5C12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88BE5-677A-448D-AF34-0F8EF408642C}" type="datetimeFigureOut">
              <a:rPr lang="en-AU" smtClean="0"/>
              <a:t>7/12/2020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3A6D9-B2D8-470E-BBEB-726475D34D30}" type="slidenum">
              <a:rPr lang="en-AU" smtClean="0"/>
              <a:t>‹#›</a:t>
            </a:fld>
            <a:endParaRPr lang="en-AU"/>
          </a:p>
        </p:txBody>
      </p:sp>
    </p:spTree>
    <p:extLst>
      <p:ext uri="{BB962C8B-B14F-4D97-AF65-F5344CB8AC3E}">
        <p14:creationId xmlns:p14="http://schemas.microsoft.com/office/powerpoint/2010/main" val="1346026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743A6D9-B2D8-470E-BBEB-726475D34D30}" type="slidenum">
              <a:rPr lang="en-AU" smtClean="0"/>
              <a:t>1</a:t>
            </a:fld>
            <a:endParaRPr lang="en-AU"/>
          </a:p>
        </p:txBody>
      </p:sp>
    </p:spTree>
    <p:extLst>
      <p:ext uri="{BB962C8B-B14F-4D97-AF65-F5344CB8AC3E}">
        <p14:creationId xmlns:p14="http://schemas.microsoft.com/office/powerpoint/2010/main" val="2140821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141A-3EE1-4248-84B4-06785A021C0B}"/>
              </a:ext>
            </a:extLst>
          </p:cNvPr>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930F8BCA-1269-48B7-80AE-A5E37193A5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DF8B806-F5BD-4B23-822B-F39E5828D8C9}"/>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5" name="Footer Placeholder 4">
            <a:extLst>
              <a:ext uri="{FF2B5EF4-FFF2-40B4-BE49-F238E27FC236}">
                <a16:creationId xmlns:a16="http://schemas.microsoft.com/office/drawing/2014/main" id="{B1DC0676-E746-45C5-BB18-0199D104764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A318FFE-6D1A-466D-A739-9B92BE23BA71}"/>
              </a:ext>
            </a:extLst>
          </p:cNvPr>
          <p:cNvSpPr>
            <a:spLocks noGrp="1"/>
          </p:cNvSpPr>
          <p:nvPr>
            <p:ph type="sldNum" sz="quarter" idx="12"/>
          </p:nvPr>
        </p:nvSpPr>
        <p:spPr/>
        <p:txBody>
          <a:bodyPr/>
          <a:lstStyle/>
          <a:p>
            <a:fld id="{4EB1FE43-3A27-4388-BF37-299FE18F91E2}" type="slidenum">
              <a:rPr lang="en-AU" smtClean="0"/>
              <a:t>‹#›</a:t>
            </a:fld>
            <a:endParaRPr lang="en-AU"/>
          </a:p>
        </p:txBody>
      </p:sp>
      <p:pic>
        <p:nvPicPr>
          <p:cNvPr id="8" name="Picture 7">
            <a:extLst>
              <a:ext uri="{FF2B5EF4-FFF2-40B4-BE49-F238E27FC236}">
                <a16:creationId xmlns:a16="http://schemas.microsoft.com/office/drawing/2014/main" id="{C126E677-85CE-4F8A-A97F-CDE1FC53594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47545" y="236574"/>
            <a:ext cx="1839655" cy="673028"/>
          </a:xfrm>
          <a:prstGeom prst="rect">
            <a:avLst/>
          </a:prstGeom>
          <a:noFill/>
          <a:ln>
            <a:noFill/>
          </a:ln>
          <a:extLst>
            <a:ext uri="{FAA26D3D-D897-4be2-8F04-BA451C77F1D7}">
              <ma14:placeholderFlag xmlns:ma14="http://schemas.microsoft.com/office/mac/drawingml/2011/main" xmlns=""/>
            </a:ext>
          </a:extLst>
        </p:spPr>
      </p:pic>
      <p:pic>
        <p:nvPicPr>
          <p:cNvPr id="1028" name="Picture 4" descr="See the source image">
            <a:extLst>
              <a:ext uri="{FF2B5EF4-FFF2-40B4-BE49-F238E27FC236}">
                <a16:creationId xmlns:a16="http://schemas.microsoft.com/office/drawing/2014/main" id="{3F3E07C7-1DD4-49BA-8732-066BBDE5A78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4800" y="197863"/>
            <a:ext cx="1839655" cy="81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11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38DC-0F79-4536-980F-2BDD5EF61C2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E8F8F44-5E1F-4AE4-A196-A47BD0D78A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F33B12-1847-4C6D-9758-8BCDCA78AD1C}"/>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5" name="Footer Placeholder 4">
            <a:extLst>
              <a:ext uri="{FF2B5EF4-FFF2-40B4-BE49-F238E27FC236}">
                <a16:creationId xmlns:a16="http://schemas.microsoft.com/office/drawing/2014/main" id="{4AEEEDE5-0429-4BE3-9AC2-D903CE23C9C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CEC4D5B-62B4-4298-9C7F-1AF94211E18E}"/>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80157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AEA9F-E434-45D1-8C6A-0EAC37A96E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3BD55B1-0DE9-4BAC-92DA-A80BA14B01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B6AE56-773E-456D-BD44-E388ECAE538A}"/>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5" name="Footer Placeholder 4">
            <a:extLst>
              <a:ext uri="{FF2B5EF4-FFF2-40B4-BE49-F238E27FC236}">
                <a16:creationId xmlns:a16="http://schemas.microsoft.com/office/drawing/2014/main" id="{642819CA-163F-4A75-8C46-DFF8F06C20C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FCFB8E9-3123-45D4-BD3F-25B02D5EC832}"/>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117070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B1E6-9E95-47A4-B415-2007E8509333}"/>
              </a:ext>
            </a:extLst>
          </p:cNvPr>
          <p:cNvSpPr>
            <a:spLocks noGrp="1"/>
          </p:cNvSpPr>
          <p:nvPr>
            <p:ph type="title"/>
          </p:nvPr>
        </p:nvSpPr>
        <p:spPr/>
        <p:txBody>
          <a:bodyPr/>
          <a:lstStyle>
            <a:lvl1pPr>
              <a:defRPr>
                <a:solidFill>
                  <a:srgbClr val="002060"/>
                </a:solidFill>
              </a:defRPr>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A8BE1B5E-30DE-4510-9AAE-34DA9849C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8" name="Picture 7">
            <a:extLst>
              <a:ext uri="{FF2B5EF4-FFF2-40B4-BE49-F238E27FC236}">
                <a16:creationId xmlns:a16="http://schemas.microsoft.com/office/drawing/2014/main" id="{9F013850-91AD-4BE2-80C7-4A31E436DEB9}"/>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58119" y="6053174"/>
            <a:ext cx="1695681" cy="673028"/>
          </a:xfrm>
          <a:prstGeom prst="rect">
            <a:avLst/>
          </a:prstGeom>
          <a:noFill/>
          <a:ln>
            <a:noFill/>
          </a:ln>
          <a:extLst>
            <a:ext uri="{FAA26D3D-D897-4be2-8F04-BA451C77F1D7}">
              <ma14:placeholderFlag xmlns="" xmlns:ma14="http://schemas.microsoft.com/office/mac/drawingml/2011/main"/>
            </a:ext>
          </a:extLst>
        </p:spPr>
      </p:pic>
      <p:pic>
        <p:nvPicPr>
          <p:cNvPr id="2050" name="Picture 2" descr="See the source image">
            <a:extLst>
              <a:ext uri="{FF2B5EF4-FFF2-40B4-BE49-F238E27FC236}">
                <a16:creationId xmlns:a16="http://schemas.microsoft.com/office/drawing/2014/main" id="{4C36BE36-8014-4442-87C2-1C215A85F3E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200" y="6040332"/>
            <a:ext cx="1470891" cy="648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33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EB31-61D4-4D93-BC0E-F3D73050D5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BB9B579-ECFA-47B2-9A1A-D884E4F580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C2CBEB-5B6E-45A6-A6C9-2EAD3CE5EB0C}"/>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5" name="Footer Placeholder 4">
            <a:extLst>
              <a:ext uri="{FF2B5EF4-FFF2-40B4-BE49-F238E27FC236}">
                <a16:creationId xmlns:a16="http://schemas.microsoft.com/office/drawing/2014/main" id="{E2A46940-F7E1-4882-8D32-BB15AFC1E15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98FDE27-3AFA-4D6E-A726-53356306D631}"/>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173177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F485-8C89-448F-8FBD-C1EE050463B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0B91640-34AA-4044-96D7-912523F40D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D66E7B9-CFE8-44C8-A357-EC2C88E3BD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4F50100-9F05-4018-ABAB-1477B0136A97}"/>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6" name="Footer Placeholder 5">
            <a:extLst>
              <a:ext uri="{FF2B5EF4-FFF2-40B4-BE49-F238E27FC236}">
                <a16:creationId xmlns:a16="http://schemas.microsoft.com/office/drawing/2014/main" id="{440C4169-D0BD-47D5-BF24-F7E3E8B454C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FB49A9C-37A6-4C5E-9820-D40D9A2D3FC6}"/>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231886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E9AB-C762-4213-8412-5D251B81989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665A1DB-41DC-4457-9BC4-EFE641E998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58474D-D23D-459A-83B4-593A73F156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3116E2E-60D2-45A3-96A4-FEAD03D1C0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E8ACFA-E1E7-40F8-B903-02A970DE1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646FB74-54A5-4EF7-B461-8FF8BBF70212}"/>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8" name="Footer Placeholder 7">
            <a:extLst>
              <a:ext uri="{FF2B5EF4-FFF2-40B4-BE49-F238E27FC236}">
                <a16:creationId xmlns:a16="http://schemas.microsoft.com/office/drawing/2014/main" id="{4D33D03B-7D37-487C-830F-425EB688410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C50FD17-2123-48A1-BE4E-B19BAA333E83}"/>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285579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2F628-C0A7-4C05-8C06-5B8C924CE09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EABB7DD-D8CC-4F62-A1D8-31461938C3E9}"/>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4" name="Footer Placeholder 3">
            <a:extLst>
              <a:ext uri="{FF2B5EF4-FFF2-40B4-BE49-F238E27FC236}">
                <a16:creationId xmlns:a16="http://schemas.microsoft.com/office/drawing/2014/main" id="{B1E4F443-C85C-41D1-B7E8-DBE4517773D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A6B39F5-C878-4B04-8C7E-EF4CE6546427}"/>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322280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BF7804-9152-4771-9D30-D187406BE3F5}"/>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3" name="Footer Placeholder 2">
            <a:extLst>
              <a:ext uri="{FF2B5EF4-FFF2-40B4-BE49-F238E27FC236}">
                <a16:creationId xmlns:a16="http://schemas.microsoft.com/office/drawing/2014/main" id="{A2BC296D-E3B5-4D75-91CF-7C2282BBB11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A0D6108-7F91-419A-9272-10578B9DCD5F}"/>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199218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DB21-AD36-4D02-ADCF-5ECB9EBDE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FF1875A-EB7B-481B-99EA-6A6A08C37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68119E3-326E-461D-AE4E-12A210BFB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68CFA-65DC-4C81-97B8-59B512E7D752}"/>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6" name="Footer Placeholder 5">
            <a:extLst>
              <a:ext uri="{FF2B5EF4-FFF2-40B4-BE49-F238E27FC236}">
                <a16:creationId xmlns:a16="http://schemas.microsoft.com/office/drawing/2014/main" id="{FBBD7191-EABB-449D-B04E-2A6D3D12CD9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F3B0535-C380-4B77-AC6E-9623DBA0231E}"/>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118541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1EFC-E2C3-4170-9D1D-3207C99E3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6FFF84E-E6C4-4F9F-AFA6-88153C4B4F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7468F02-AFFF-44C4-A97C-5503BA976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BDF22B-B71F-4F07-8261-0235173AB4E3}"/>
              </a:ext>
            </a:extLst>
          </p:cNvPr>
          <p:cNvSpPr>
            <a:spLocks noGrp="1"/>
          </p:cNvSpPr>
          <p:nvPr>
            <p:ph type="dt" sz="half" idx="10"/>
          </p:nvPr>
        </p:nvSpPr>
        <p:spPr/>
        <p:txBody>
          <a:bodyPr/>
          <a:lstStyle/>
          <a:p>
            <a:fld id="{8AF4B96A-8F76-4444-8520-200E4CB526A7}" type="datetimeFigureOut">
              <a:rPr lang="en-AU" smtClean="0"/>
              <a:t>7/12/2020</a:t>
            </a:fld>
            <a:endParaRPr lang="en-AU"/>
          </a:p>
        </p:txBody>
      </p:sp>
      <p:sp>
        <p:nvSpPr>
          <p:cNvPr id="6" name="Footer Placeholder 5">
            <a:extLst>
              <a:ext uri="{FF2B5EF4-FFF2-40B4-BE49-F238E27FC236}">
                <a16:creationId xmlns:a16="http://schemas.microsoft.com/office/drawing/2014/main" id="{9C1B654F-3930-4ACF-A037-AEC71548D22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32C6A88-CCAC-4712-B12D-17F41CC84273}"/>
              </a:ext>
            </a:extLst>
          </p:cNvPr>
          <p:cNvSpPr>
            <a:spLocks noGrp="1"/>
          </p:cNvSpPr>
          <p:nvPr>
            <p:ph type="sldNum" sz="quarter" idx="12"/>
          </p:nvPr>
        </p:nvSpPr>
        <p:spPr/>
        <p:txBody>
          <a:bodyPr/>
          <a:lstStyle/>
          <a:p>
            <a:fld id="{4EB1FE43-3A27-4388-BF37-299FE18F91E2}" type="slidenum">
              <a:rPr lang="en-AU" smtClean="0"/>
              <a:t>‹#›</a:t>
            </a:fld>
            <a:endParaRPr lang="en-AU"/>
          </a:p>
        </p:txBody>
      </p:sp>
    </p:spTree>
    <p:extLst>
      <p:ext uri="{BB962C8B-B14F-4D97-AF65-F5344CB8AC3E}">
        <p14:creationId xmlns:p14="http://schemas.microsoft.com/office/powerpoint/2010/main" val="53248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D1406-38A3-44CB-8A8B-96CF4B8E1C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11DCFCE-AFCF-430E-ADCA-DA2E500CC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F973877-2FF3-48E2-8E9A-721A7CECDE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4B96A-8F76-4444-8520-200E4CB526A7}" type="datetimeFigureOut">
              <a:rPr lang="en-AU" smtClean="0"/>
              <a:t>7/12/2020</a:t>
            </a:fld>
            <a:endParaRPr lang="en-AU"/>
          </a:p>
        </p:txBody>
      </p:sp>
      <p:sp>
        <p:nvSpPr>
          <p:cNvPr id="5" name="Footer Placeholder 4">
            <a:extLst>
              <a:ext uri="{FF2B5EF4-FFF2-40B4-BE49-F238E27FC236}">
                <a16:creationId xmlns:a16="http://schemas.microsoft.com/office/drawing/2014/main" id="{0EEE64BA-0886-4BD7-989C-57E1953F26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8B9C660-08FA-4C3B-91A6-CEEE0CE76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1FE43-3A27-4388-BF37-299FE18F91E2}" type="slidenum">
              <a:rPr lang="en-AU" smtClean="0"/>
              <a:t>‹#›</a:t>
            </a:fld>
            <a:endParaRPr lang="en-AU"/>
          </a:p>
        </p:txBody>
      </p:sp>
    </p:spTree>
    <p:extLst>
      <p:ext uri="{BB962C8B-B14F-4D97-AF65-F5344CB8AC3E}">
        <p14:creationId xmlns:p14="http://schemas.microsoft.com/office/powerpoint/2010/main" val="317371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port.nsw.gov.au/clubs/rysso/riskmanagement/crisis-management-and-sport-business-recovery-resour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lexsportiva@iclou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port.nsw.gov.au/clubs/rysso/riskmanagement/crisis-management-and-sport-business-recovery-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0">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4A6550-D23C-4B37-988D-89DB816A769B}"/>
              </a:ext>
            </a:extLst>
          </p:cNvPr>
          <p:cNvSpPr>
            <a:spLocks noGrp="1"/>
          </p:cNvSpPr>
          <p:nvPr>
            <p:ph type="ctrTitle"/>
          </p:nvPr>
        </p:nvSpPr>
        <p:spPr>
          <a:xfrm>
            <a:off x="6965165" y="2906940"/>
            <a:ext cx="4036334" cy="2387600"/>
          </a:xfrm>
        </p:spPr>
        <p:txBody>
          <a:bodyPr anchor="t">
            <a:normAutofit/>
          </a:bodyPr>
          <a:lstStyle/>
          <a:p>
            <a:pPr algn="l"/>
            <a:r>
              <a:rPr lang="en-US" sz="5000" dirty="0"/>
              <a:t>Sport Business Continuity and Recovery</a:t>
            </a:r>
            <a:endParaRPr lang="en-AU" sz="5000" dirty="0"/>
          </a:p>
        </p:txBody>
      </p:sp>
      <p:sp>
        <p:nvSpPr>
          <p:cNvPr id="3" name="Subtitle 2">
            <a:extLst>
              <a:ext uri="{FF2B5EF4-FFF2-40B4-BE49-F238E27FC236}">
                <a16:creationId xmlns:a16="http://schemas.microsoft.com/office/drawing/2014/main" id="{3AE56AFB-971B-4285-BDBF-D2505C2799FE}"/>
              </a:ext>
            </a:extLst>
          </p:cNvPr>
          <p:cNvSpPr>
            <a:spLocks noGrp="1"/>
          </p:cNvSpPr>
          <p:nvPr>
            <p:ph type="subTitle" idx="1"/>
          </p:nvPr>
        </p:nvSpPr>
        <p:spPr>
          <a:xfrm>
            <a:off x="6965167" y="915887"/>
            <a:ext cx="4036333" cy="1709849"/>
          </a:xfrm>
        </p:spPr>
        <p:txBody>
          <a:bodyPr anchor="b">
            <a:normAutofit/>
          </a:bodyPr>
          <a:lstStyle/>
          <a:p>
            <a:pPr algn="l"/>
            <a:r>
              <a:rPr lang="en-AU" sz="2800" b="1" dirty="0">
                <a:solidFill>
                  <a:srgbClr val="00B0F0"/>
                </a:solidFill>
              </a:rPr>
              <a:t>WEBINAR SERIES</a:t>
            </a:r>
          </a:p>
          <a:p>
            <a:pPr algn="l"/>
            <a:r>
              <a:rPr lang="en-AU" sz="2800" b="1" dirty="0">
                <a:solidFill>
                  <a:srgbClr val="00B0F0"/>
                </a:solidFill>
              </a:rPr>
              <a:t>NSW OFFICE OF SPORT</a:t>
            </a:r>
          </a:p>
          <a:p>
            <a:pPr algn="l"/>
            <a:endParaRPr lang="en-AU" sz="2800" dirty="0"/>
          </a:p>
        </p:txBody>
      </p:sp>
      <p:sp>
        <p:nvSpPr>
          <p:cNvPr id="65" name="Rectangle 5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5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DED4188C-787C-4D32-902B-AC89092A8909}"/>
              </a:ext>
            </a:extLst>
          </p:cNvPr>
          <p:cNvPicPr/>
          <p:nvPr/>
        </p:nvPicPr>
        <p:blipFill rotWithShape="1">
          <a:blip r:embed="rId3">
            <a:extLst>
              <a:ext uri="{28A0092B-C50C-407E-A947-70E740481C1C}">
                <a14:useLocalDpi xmlns:a14="http://schemas.microsoft.com/office/drawing/2010/main" val="0"/>
              </a:ext>
            </a:extLst>
          </a:blip>
          <a:srcRect l="3453" r="28940" b="24647"/>
          <a:stretch/>
        </p:blipFill>
        <p:spPr bwMode="auto">
          <a:xfrm>
            <a:off x="733507" y="666729"/>
            <a:ext cx="5536001" cy="4118632"/>
          </a:xfrm>
          <a:prstGeom prst="rect">
            <a:avLst/>
          </a:prstGeom>
          <a:noFill/>
          <a:extLst>
            <a:ext uri="{53640926-AAD7-44D8-BBD7-CCE9431645EC}">
              <a14:shadowObscured xmlns:a14="http://schemas.microsoft.com/office/drawing/2010/main"/>
            </a:ext>
          </a:extLst>
        </p:spPr>
      </p:pic>
      <p:grpSp>
        <p:nvGrpSpPr>
          <p:cNvPr id="69" name="Group 5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71" name="Rectangle 5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14B35393-A03A-426B-84F4-570EB6F5C12B}"/>
              </a:ext>
            </a:extLst>
          </p:cNvPr>
          <p:cNvSpPr txBox="1"/>
          <p:nvPr/>
        </p:nvSpPr>
        <p:spPr>
          <a:xfrm>
            <a:off x="733507" y="4897120"/>
            <a:ext cx="5536001" cy="800219"/>
          </a:xfrm>
          <a:prstGeom prst="rect">
            <a:avLst/>
          </a:prstGeom>
          <a:noFill/>
        </p:spPr>
        <p:txBody>
          <a:bodyPr wrap="square" rtlCol="0">
            <a:spAutoFit/>
          </a:bodyPr>
          <a:lstStyle/>
          <a:p>
            <a:r>
              <a:rPr lang="en-AU" sz="2300" b="1" dirty="0">
                <a:solidFill>
                  <a:srgbClr val="00B0F0"/>
                </a:solidFill>
              </a:rPr>
              <a:t>Presented by: Ian Fullagar, Lex </a:t>
            </a:r>
            <a:r>
              <a:rPr lang="en-AU" sz="2300" b="1" dirty="0" err="1">
                <a:solidFill>
                  <a:srgbClr val="00B0F0"/>
                </a:solidFill>
              </a:rPr>
              <a:t>Sportiva</a:t>
            </a:r>
            <a:endParaRPr lang="en-AU" sz="2300" b="1" dirty="0">
              <a:solidFill>
                <a:srgbClr val="00B0F0"/>
              </a:solidFill>
            </a:endParaRPr>
          </a:p>
          <a:p>
            <a:r>
              <a:rPr lang="en-AU" sz="2300" b="1" dirty="0">
                <a:solidFill>
                  <a:srgbClr val="00B0F0"/>
                </a:solidFill>
              </a:rPr>
              <a:t>9 December 2020</a:t>
            </a:r>
          </a:p>
        </p:txBody>
      </p:sp>
      <p:pic>
        <p:nvPicPr>
          <p:cNvPr id="5" name="Picture 4">
            <a:extLst>
              <a:ext uri="{FF2B5EF4-FFF2-40B4-BE49-F238E27FC236}">
                <a16:creationId xmlns:a16="http://schemas.microsoft.com/office/drawing/2014/main" id="{8F4F4156-3E14-4757-9DA5-A9295CA59F3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658119" y="6053174"/>
            <a:ext cx="1695681" cy="673028"/>
          </a:xfrm>
          <a:prstGeom prst="rect">
            <a:avLst/>
          </a:prstGeom>
          <a:noFill/>
          <a:ln>
            <a:noFill/>
          </a:ln>
          <a:extLst>
            <a:ext uri="{FAA26D3D-D897-4be2-8F04-BA451C77F1D7}">
              <ma14:placeholderFlag xmlns:ma14="http://schemas.microsoft.com/office/mac/drawingml/2011/main" xmlns=""/>
            </a:ext>
          </a:extLst>
        </p:spPr>
      </p:pic>
      <p:pic>
        <p:nvPicPr>
          <p:cNvPr id="7" name="Picture 2" descr="See the source image">
            <a:extLst>
              <a:ext uri="{FF2B5EF4-FFF2-40B4-BE49-F238E27FC236}">
                <a16:creationId xmlns:a16="http://schemas.microsoft.com/office/drawing/2014/main" id="{DB64F79E-77A1-4A1E-BA28-6488E18C15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6709" y="6024137"/>
            <a:ext cx="1470891" cy="648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39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A632-8ECC-4BCD-87FB-23D838D85B44}"/>
              </a:ext>
            </a:extLst>
          </p:cNvPr>
          <p:cNvSpPr>
            <a:spLocks noGrp="1"/>
          </p:cNvSpPr>
          <p:nvPr>
            <p:ph type="title"/>
          </p:nvPr>
        </p:nvSpPr>
        <p:spPr/>
        <p:txBody>
          <a:bodyPr/>
          <a:lstStyle/>
          <a:p>
            <a:r>
              <a:rPr lang="en-US" dirty="0"/>
              <a:t>Sport Business Continuity and Recovery – Resources</a:t>
            </a:r>
            <a:endParaRPr lang="en-AU" dirty="0"/>
          </a:p>
        </p:txBody>
      </p:sp>
      <p:sp>
        <p:nvSpPr>
          <p:cNvPr id="3" name="Content Placeholder 2">
            <a:extLst>
              <a:ext uri="{FF2B5EF4-FFF2-40B4-BE49-F238E27FC236}">
                <a16:creationId xmlns:a16="http://schemas.microsoft.com/office/drawing/2014/main" id="{542E2BDA-8DA8-4537-BA64-BEF0DA47F180}"/>
              </a:ext>
            </a:extLst>
          </p:cNvPr>
          <p:cNvSpPr>
            <a:spLocks noGrp="1"/>
          </p:cNvSpPr>
          <p:nvPr>
            <p:ph idx="1"/>
          </p:nvPr>
        </p:nvSpPr>
        <p:spPr/>
        <p:txBody>
          <a:bodyPr/>
          <a:lstStyle/>
          <a:p>
            <a:r>
              <a:rPr lang="en-AU" dirty="0"/>
              <a:t>Business recovery and continuity plan</a:t>
            </a:r>
          </a:p>
          <a:p>
            <a:r>
              <a:rPr lang="en-AU" dirty="0"/>
              <a:t>Disaster policy</a:t>
            </a:r>
          </a:p>
          <a:p>
            <a:r>
              <a:rPr lang="en-AU" dirty="0"/>
              <a:t>Risk and crisis management resource</a:t>
            </a:r>
          </a:p>
          <a:p>
            <a:r>
              <a:rPr lang="en-AU"/>
              <a:t>Updated Governance </a:t>
            </a:r>
            <a:r>
              <a:rPr lang="en-AU" dirty="0"/>
              <a:t>capability framework</a:t>
            </a:r>
          </a:p>
        </p:txBody>
      </p:sp>
    </p:spTree>
    <p:extLst>
      <p:ext uri="{BB962C8B-B14F-4D97-AF65-F5344CB8AC3E}">
        <p14:creationId xmlns:p14="http://schemas.microsoft.com/office/powerpoint/2010/main" val="45278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A4C5-8EA8-49A2-A193-3A985A621306}"/>
              </a:ext>
            </a:extLst>
          </p:cNvPr>
          <p:cNvSpPr>
            <a:spLocks noGrp="1"/>
          </p:cNvSpPr>
          <p:nvPr>
            <p:ph type="title"/>
          </p:nvPr>
        </p:nvSpPr>
        <p:spPr/>
        <p:txBody>
          <a:bodyPr/>
          <a:lstStyle/>
          <a:p>
            <a:r>
              <a:rPr lang="en-US" dirty="0"/>
              <a:t>Sport Business Continuity and Recovery – </a:t>
            </a:r>
            <a:r>
              <a:rPr lang="en-AU" dirty="0"/>
              <a:t>Conclusions</a:t>
            </a:r>
          </a:p>
        </p:txBody>
      </p:sp>
      <p:sp>
        <p:nvSpPr>
          <p:cNvPr id="3" name="Content Placeholder 2">
            <a:extLst>
              <a:ext uri="{FF2B5EF4-FFF2-40B4-BE49-F238E27FC236}">
                <a16:creationId xmlns:a16="http://schemas.microsoft.com/office/drawing/2014/main" id="{135F181C-0E7D-4F4A-886D-44F191DDD804}"/>
              </a:ext>
            </a:extLst>
          </p:cNvPr>
          <p:cNvSpPr>
            <a:spLocks noGrp="1"/>
          </p:cNvSpPr>
          <p:nvPr>
            <p:ph idx="1"/>
          </p:nvPr>
        </p:nvSpPr>
        <p:spPr/>
        <p:txBody>
          <a:bodyPr>
            <a:normAutofit/>
          </a:bodyPr>
          <a:lstStyle/>
          <a:p>
            <a:r>
              <a:rPr lang="en-AU" dirty="0"/>
              <a:t>Plan, plan, plan</a:t>
            </a:r>
          </a:p>
          <a:p>
            <a:r>
              <a:rPr lang="en-AU" dirty="0"/>
              <a:t>Strategic planning</a:t>
            </a:r>
          </a:p>
          <a:p>
            <a:pPr lvl="1"/>
            <a:r>
              <a:rPr lang="en-AU" dirty="0"/>
              <a:t>Sensitivity to the Sport’s environment</a:t>
            </a:r>
          </a:p>
          <a:p>
            <a:pPr lvl="1"/>
            <a:r>
              <a:rPr lang="en-AU" dirty="0"/>
              <a:t>Cohesion and identity within the Sport</a:t>
            </a:r>
          </a:p>
          <a:p>
            <a:pPr lvl="1"/>
            <a:r>
              <a:rPr lang="en-AU" dirty="0"/>
              <a:t>Build constructive relationships (internal and external)</a:t>
            </a:r>
          </a:p>
          <a:p>
            <a:pPr lvl="1"/>
            <a:r>
              <a:rPr lang="en-AU" dirty="0"/>
              <a:t>Conservative financial planning</a:t>
            </a:r>
          </a:p>
          <a:p>
            <a:r>
              <a:rPr lang="en-AU" dirty="0"/>
              <a:t>Be able to govern growth and evolution</a:t>
            </a:r>
          </a:p>
          <a:p>
            <a:pPr marL="0" indent="0" algn="ctr">
              <a:buNone/>
            </a:pPr>
            <a:r>
              <a:rPr lang="en-AU" dirty="0">
                <a:hlinkClick r:id="rId2"/>
              </a:rPr>
              <a:t>https://www.sport.nsw.gov.au/clubs/rysso/riskmanagement/crisis-management-and-sport-business-recovery-resources</a:t>
            </a:r>
            <a:endParaRPr lang="en-AU" dirty="0"/>
          </a:p>
          <a:p>
            <a:pPr marL="0" indent="0" algn="ctr">
              <a:buNone/>
            </a:pPr>
            <a:endParaRPr lang="en-AU" dirty="0"/>
          </a:p>
          <a:p>
            <a:endParaRPr lang="en-AU" dirty="0"/>
          </a:p>
        </p:txBody>
      </p:sp>
    </p:spTree>
    <p:extLst>
      <p:ext uri="{BB962C8B-B14F-4D97-AF65-F5344CB8AC3E}">
        <p14:creationId xmlns:p14="http://schemas.microsoft.com/office/powerpoint/2010/main" val="330244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A4C5-8EA8-49A2-A193-3A985A621306}"/>
              </a:ext>
            </a:extLst>
          </p:cNvPr>
          <p:cNvSpPr>
            <a:spLocks noGrp="1"/>
          </p:cNvSpPr>
          <p:nvPr>
            <p:ph type="title"/>
          </p:nvPr>
        </p:nvSpPr>
        <p:spPr/>
        <p:txBody>
          <a:bodyPr/>
          <a:lstStyle/>
          <a:p>
            <a:r>
              <a:rPr lang="en-US" dirty="0"/>
              <a:t>Sport Business Continuity and Recovery </a:t>
            </a:r>
            <a:endParaRPr lang="en-AU" dirty="0"/>
          </a:p>
        </p:txBody>
      </p:sp>
      <p:sp>
        <p:nvSpPr>
          <p:cNvPr id="3" name="Content Placeholder 2">
            <a:extLst>
              <a:ext uri="{FF2B5EF4-FFF2-40B4-BE49-F238E27FC236}">
                <a16:creationId xmlns:a16="http://schemas.microsoft.com/office/drawing/2014/main" id="{135F181C-0E7D-4F4A-886D-44F191DDD804}"/>
              </a:ext>
            </a:extLst>
          </p:cNvPr>
          <p:cNvSpPr>
            <a:spLocks noGrp="1"/>
          </p:cNvSpPr>
          <p:nvPr>
            <p:ph idx="1"/>
          </p:nvPr>
        </p:nvSpPr>
        <p:spPr/>
        <p:txBody>
          <a:bodyPr>
            <a:normAutofit/>
          </a:bodyPr>
          <a:lstStyle/>
          <a:p>
            <a:r>
              <a:rPr lang="en-US" sz="4000" dirty="0"/>
              <a:t>Questions</a:t>
            </a:r>
            <a:endParaRPr lang="en-AU" sz="4000" dirty="0"/>
          </a:p>
        </p:txBody>
      </p:sp>
    </p:spTree>
    <p:extLst>
      <p:ext uri="{BB962C8B-B14F-4D97-AF65-F5344CB8AC3E}">
        <p14:creationId xmlns:p14="http://schemas.microsoft.com/office/powerpoint/2010/main" val="118100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F181C-0E7D-4F4A-886D-44F191DDD804}"/>
              </a:ext>
            </a:extLst>
          </p:cNvPr>
          <p:cNvSpPr>
            <a:spLocks noGrp="1"/>
          </p:cNvSpPr>
          <p:nvPr>
            <p:ph idx="1"/>
          </p:nvPr>
        </p:nvSpPr>
        <p:spPr>
          <a:xfrm>
            <a:off x="838200" y="1127535"/>
            <a:ext cx="10515600" cy="4351338"/>
          </a:xfrm>
        </p:spPr>
        <p:txBody>
          <a:bodyPr>
            <a:noAutofit/>
          </a:bodyPr>
          <a:lstStyle/>
          <a:p>
            <a:pPr marL="0" indent="0" algn="ctr">
              <a:buNone/>
            </a:pPr>
            <a:r>
              <a:rPr lang="en-US" dirty="0"/>
              <a:t>Ian Fullagar</a:t>
            </a:r>
            <a:br>
              <a:rPr lang="en-US" dirty="0"/>
            </a:br>
            <a:r>
              <a:rPr lang="en-US" dirty="0"/>
              <a:t>Lex </a:t>
            </a:r>
            <a:r>
              <a:rPr lang="en-US" dirty="0" err="1"/>
              <a:t>Sportiva</a:t>
            </a:r>
            <a:br>
              <a:rPr lang="en-AU" dirty="0"/>
            </a:br>
            <a:r>
              <a:rPr lang="en-US" dirty="0"/>
              <a:t>M: 0428 082 087</a:t>
            </a:r>
            <a:br>
              <a:rPr lang="en-AU" dirty="0"/>
            </a:br>
            <a:r>
              <a:rPr lang="en-US" b="1" u="sng" dirty="0">
                <a:solidFill>
                  <a:srgbClr val="002060"/>
                </a:solidFill>
                <a:hlinkClick r:id="rId2">
                  <a:extLst>
                    <a:ext uri="{A12FA001-AC4F-418D-AE19-62706E023703}">
                      <ahyp:hlinkClr xmlns:ahyp="http://schemas.microsoft.com/office/drawing/2018/hyperlinkcolor" val="tx"/>
                    </a:ext>
                  </a:extLst>
                </a:hlinkClick>
              </a:rPr>
              <a:t>lexsportiva@icloud.com</a:t>
            </a:r>
            <a:endParaRPr lang="en-US" b="1" u="sng" dirty="0">
              <a:solidFill>
                <a:srgbClr val="002060"/>
              </a:solidFill>
            </a:endParaRPr>
          </a:p>
          <a:p>
            <a:pPr marL="0" indent="0" algn="ctr">
              <a:buNone/>
            </a:pPr>
            <a:br>
              <a:rPr lang="en-US" dirty="0"/>
            </a:br>
            <a:r>
              <a:rPr lang="en-US" sz="2000" i="1" dirty="0"/>
              <a:t>These notes contain comments of a general nature only and is not intended to be relied upon, not as a substitute for specific professional advice.  No responsibility can be accepted by Lex </a:t>
            </a:r>
            <a:r>
              <a:rPr lang="en-US" sz="2000" i="1" dirty="0" err="1"/>
              <a:t>Sportiva</a:t>
            </a:r>
            <a:r>
              <a:rPr lang="en-US" sz="2000" i="1" dirty="0"/>
              <a:t> or the authors for loss occasioned to any person doing anything as a result of any material in this publication.</a:t>
            </a:r>
            <a:br>
              <a:rPr lang="en-US" i="1" dirty="0"/>
            </a:br>
            <a:endParaRPr lang="en-AU" dirty="0"/>
          </a:p>
        </p:txBody>
      </p:sp>
    </p:spTree>
    <p:extLst>
      <p:ext uri="{BB962C8B-B14F-4D97-AF65-F5344CB8AC3E}">
        <p14:creationId xmlns:p14="http://schemas.microsoft.com/office/powerpoint/2010/main" val="272299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4081-E718-4DA0-A26F-8AD51F28C90C}"/>
              </a:ext>
            </a:extLst>
          </p:cNvPr>
          <p:cNvSpPr>
            <a:spLocks noGrp="1"/>
          </p:cNvSpPr>
          <p:nvPr>
            <p:ph type="title"/>
          </p:nvPr>
        </p:nvSpPr>
        <p:spPr/>
        <p:txBody>
          <a:bodyPr/>
          <a:lstStyle/>
          <a:p>
            <a:r>
              <a:rPr lang="en-US" dirty="0"/>
              <a:t>Sport Business Continuity and Recovery</a:t>
            </a:r>
            <a:endParaRPr lang="en-AU" dirty="0"/>
          </a:p>
        </p:txBody>
      </p:sp>
      <p:sp>
        <p:nvSpPr>
          <p:cNvPr id="3" name="Content Placeholder 2">
            <a:extLst>
              <a:ext uri="{FF2B5EF4-FFF2-40B4-BE49-F238E27FC236}">
                <a16:creationId xmlns:a16="http://schemas.microsoft.com/office/drawing/2014/main" id="{251B1A9B-3077-46EA-8CAD-CB6DF3F807F4}"/>
              </a:ext>
            </a:extLst>
          </p:cNvPr>
          <p:cNvSpPr>
            <a:spLocks noGrp="1"/>
          </p:cNvSpPr>
          <p:nvPr>
            <p:ph idx="1"/>
          </p:nvPr>
        </p:nvSpPr>
        <p:spPr/>
        <p:txBody>
          <a:bodyPr/>
          <a:lstStyle/>
          <a:p>
            <a:r>
              <a:rPr lang="en-AU" dirty="0"/>
              <a:t>Introduction</a:t>
            </a:r>
          </a:p>
          <a:p>
            <a:pPr lvl="1"/>
            <a:r>
              <a:rPr lang="en-AU" dirty="0"/>
              <a:t>New resources</a:t>
            </a:r>
          </a:p>
          <a:p>
            <a:r>
              <a:rPr lang="en-AU" dirty="0"/>
              <a:t>What’s a crisis?</a:t>
            </a:r>
          </a:p>
          <a:p>
            <a:r>
              <a:rPr lang="en-AU" dirty="0"/>
              <a:t>Key terms</a:t>
            </a:r>
          </a:p>
          <a:p>
            <a:r>
              <a:rPr lang="en-AU" dirty="0"/>
              <a:t>Incident response</a:t>
            </a:r>
          </a:p>
          <a:p>
            <a:r>
              <a:rPr lang="en-AU" dirty="0"/>
              <a:t>Conclusions</a:t>
            </a:r>
          </a:p>
          <a:p>
            <a:r>
              <a:rPr lang="en-AU" dirty="0"/>
              <a:t>Questions</a:t>
            </a:r>
          </a:p>
        </p:txBody>
      </p:sp>
    </p:spTree>
    <p:extLst>
      <p:ext uri="{BB962C8B-B14F-4D97-AF65-F5344CB8AC3E}">
        <p14:creationId xmlns:p14="http://schemas.microsoft.com/office/powerpoint/2010/main" val="359582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4081-E718-4DA0-A26F-8AD51F28C90C}"/>
              </a:ext>
            </a:extLst>
          </p:cNvPr>
          <p:cNvSpPr>
            <a:spLocks noGrp="1"/>
          </p:cNvSpPr>
          <p:nvPr>
            <p:ph type="title"/>
          </p:nvPr>
        </p:nvSpPr>
        <p:spPr/>
        <p:txBody>
          <a:bodyPr/>
          <a:lstStyle/>
          <a:p>
            <a:r>
              <a:rPr lang="en-US" dirty="0"/>
              <a:t>Sport Business Continuity and Recovery – New resources</a:t>
            </a:r>
            <a:endParaRPr lang="en-AU" dirty="0"/>
          </a:p>
        </p:txBody>
      </p:sp>
      <p:sp>
        <p:nvSpPr>
          <p:cNvPr id="3" name="Content Placeholder 2">
            <a:extLst>
              <a:ext uri="{FF2B5EF4-FFF2-40B4-BE49-F238E27FC236}">
                <a16:creationId xmlns:a16="http://schemas.microsoft.com/office/drawing/2014/main" id="{251B1A9B-3077-46EA-8CAD-CB6DF3F807F4}"/>
              </a:ext>
            </a:extLst>
          </p:cNvPr>
          <p:cNvSpPr>
            <a:spLocks noGrp="1"/>
          </p:cNvSpPr>
          <p:nvPr>
            <p:ph idx="1"/>
          </p:nvPr>
        </p:nvSpPr>
        <p:spPr/>
        <p:txBody>
          <a:bodyPr>
            <a:normAutofit/>
          </a:bodyPr>
          <a:lstStyle/>
          <a:p>
            <a:r>
              <a:rPr lang="en-AU" dirty="0"/>
              <a:t>Business recovery and continuity plan</a:t>
            </a:r>
          </a:p>
          <a:p>
            <a:r>
              <a:rPr lang="en-AU" dirty="0"/>
              <a:t>Disaster policy</a:t>
            </a:r>
          </a:p>
          <a:p>
            <a:r>
              <a:rPr lang="en-AU" dirty="0"/>
              <a:t>Risk and crisis management resource</a:t>
            </a:r>
          </a:p>
          <a:p>
            <a:r>
              <a:rPr lang="en-AU" dirty="0"/>
              <a:t>Updated Governance capability framework</a:t>
            </a:r>
          </a:p>
          <a:p>
            <a:pPr lvl="1"/>
            <a:r>
              <a:rPr lang="en-AU" dirty="0"/>
              <a:t>Sport Australia Sports Governance Principles</a:t>
            </a:r>
          </a:p>
          <a:p>
            <a:pPr marL="457200" lvl="1" indent="0">
              <a:buNone/>
            </a:pPr>
            <a:endParaRPr lang="en-AU" dirty="0"/>
          </a:p>
          <a:p>
            <a:pPr marL="457200" lvl="1" indent="0" algn="ctr">
              <a:buNone/>
            </a:pPr>
            <a:r>
              <a:rPr lang="en-AU" dirty="0">
                <a:hlinkClick r:id="rId2"/>
              </a:rPr>
              <a:t>https://www.sport.nsw.gov.au/clubs/rysso/riskmanagement/crisis-management-and-sport-business-recovery-resources</a:t>
            </a:r>
            <a:endParaRPr lang="en-AU" dirty="0"/>
          </a:p>
          <a:p>
            <a:pPr marL="457200" lvl="1" indent="0" algn="ctr">
              <a:buNone/>
            </a:pPr>
            <a:endParaRPr lang="en-AU" dirty="0"/>
          </a:p>
        </p:txBody>
      </p:sp>
    </p:spTree>
    <p:extLst>
      <p:ext uri="{BB962C8B-B14F-4D97-AF65-F5344CB8AC3E}">
        <p14:creationId xmlns:p14="http://schemas.microsoft.com/office/powerpoint/2010/main" val="296932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AAB3-3D0E-4BD6-8D12-5D38DB483654}"/>
              </a:ext>
            </a:extLst>
          </p:cNvPr>
          <p:cNvSpPr>
            <a:spLocks noGrp="1"/>
          </p:cNvSpPr>
          <p:nvPr>
            <p:ph type="title"/>
          </p:nvPr>
        </p:nvSpPr>
        <p:spPr/>
        <p:txBody>
          <a:bodyPr>
            <a:normAutofit fontScale="90000"/>
          </a:bodyPr>
          <a:lstStyle/>
          <a:p>
            <a:br>
              <a:rPr lang="en-US" dirty="0"/>
            </a:br>
            <a:r>
              <a:rPr lang="en-US" dirty="0"/>
              <a:t>Sport Business Continuity and Recovery - </a:t>
            </a:r>
            <a:r>
              <a:rPr lang="en-AU" dirty="0"/>
              <a:t>What’s a crisis?</a:t>
            </a:r>
            <a:br>
              <a:rPr lang="en-AU" dirty="0"/>
            </a:br>
            <a:endParaRPr lang="en-AU" dirty="0"/>
          </a:p>
        </p:txBody>
      </p:sp>
      <p:sp>
        <p:nvSpPr>
          <p:cNvPr id="3" name="Content Placeholder 2">
            <a:extLst>
              <a:ext uri="{FF2B5EF4-FFF2-40B4-BE49-F238E27FC236}">
                <a16:creationId xmlns:a16="http://schemas.microsoft.com/office/drawing/2014/main" id="{A9AF7B52-28F8-48D2-A097-E6F5DC293705}"/>
              </a:ext>
            </a:extLst>
          </p:cNvPr>
          <p:cNvSpPr>
            <a:spLocks noGrp="1"/>
          </p:cNvSpPr>
          <p:nvPr>
            <p:ph idx="1"/>
          </p:nvPr>
        </p:nvSpPr>
        <p:spPr/>
        <p:txBody>
          <a:bodyPr>
            <a:normAutofit/>
          </a:bodyPr>
          <a:lstStyle/>
          <a:p>
            <a:r>
              <a:rPr lang="en-AU" dirty="0"/>
              <a:t>During a crisis:</a:t>
            </a:r>
          </a:p>
          <a:p>
            <a:pPr lvl="1"/>
            <a:r>
              <a:rPr lang="en-AU" dirty="0"/>
              <a:t>there may be physical danger, which should be your first priority</a:t>
            </a:r>
          </a:p>
          <a:p>
            <a:pPr lvl="1"/>
            <a:r>
              <a:rPr lang="en-AU" dirty="0"/>
              <a:t>you and your personnel may suffer from confusion, friction, pressure and stress</a:t>
            </a:r>
          </a:p>
          <a:p>
            <a:pPr lvl="1"/>
            <a:r>
              <a:rPr lang="en-AU" dirty="0"/>
              <a:t>key personnel may be unavailable</a:t>
            </a:r>
          </a:p>
          <a:p>
            <a:pPr lvl="1"/>
            <a:r>
              <a:rPr lang="en-AU" dirty="0"/>
              <a:t>it may be difficult or impossible to carry out your usual daily activities</a:t>
            </a:r>
          </a:p>
          <a:p>
            <a:pPr lvl="1"/>
            <a:r>
              <a:rPr lang="en-AU" dirty="0"/>
              <a:t>external support may be needed (e.g. from emergency services or neighbouring businesses)</a:t>
            </a:r>
          </a:p>
          <a:p>
            <a:pPr lvl="1"/>
            <a:endParaRPr lang="en-AU" dirty="0"/>
          </a:p>
        </p:txBody>
      </p:sp>
    </p:spTree>
    <p:extLst>
      <p:ext uri="{BB962C8B-B14F-4D97-AF65-F5344CB8AC3E}">
        <p14:creationId xmlns:p14="http://schemas.microsoft.com/office/powerpoint/2010/main" val="182262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254AD-DE1F-4223-AE20-0CDA4E7F86F4}"/>
              </a:ext>
            </a:extLst>
          </p:cNvPr>
          <p:cNvSpPr>
            <a:spLocks noGrp="1"/>
          </p:cNvSpPr>
          <p:nvPr>
            <p:ph type="title"/>
          </p:nvPr>
        </p:nvSpPr>
        <p:spPr/>
        <p:txBody>
          <a:bodyPr/>
          <a:lstStyle/>
          <a:p>
            <a:r>
              <a:rPr lang="en-US" dirty="0"/>
              <a:t>Sport Business Continuity and Recovery - </a:t>
            </a:r>
            <a:r>
              <a:rPr lang="en-AU" dirty="0"/>
              <a:t>What’s a crisis?</a:t>
            </a:r>
          </a:p>
        </p:txBody>
      </p:sp>
      <p:sp>
        <p:nvSpPr>
          <p:cNvPr id="3" name="Content Placeholder 2">
            <a:extLst>
              <a:ext uri="{FF2B5EF4-FFF2-40B4-BE49-F238E27FC236}">
                <a16:creationId xmlns:a16="http://schemas.microsoft.com/office/drawing/2014/main" id="{F93DB44E-461A-42DE-983A-363740C64615}"/>
              </a:ext>
            </a:extLst>
          </p:cNvPr>
          <p:cNvSpPr>
            <a:spLocks noGrp="1"/>
          </p:cNvSpPr>
          <p:nvPr>
            <p:ph idx="1"/>
          </p:nvPr>
        </p:nvSpPr>
        <p:spPr/>
        <p:txBody>
          <a:bodyPr/>
          <a:lstStyle/>
          <a:p>
            <a:r>
              <a:rPr lang="en-AU" dirty="0"/>
              <a:t>During a crisis:</a:t>
            </a:r>
          </a:p>
          <a:p>
            <a:pPr lvl="1"/>
            <a:r>
              <a:rPr lang="en-AU" dirty="0"/>
              <a:t>there may be a lack of clear information about what is happening</a:t>
            </a:r>
          </a:p>
          <a:p>
            <a:pPr lvl="1"/>
            <a:r>
              <a:rPr lang="en-AU" dirty="0"/>
              <a:t>there may be limited time in which to make decisions about what to do</a:t>
            </a:r>
          </a:p>
          <a:p>
            <a:pPr lvl="1"/>
            <a:r>
              <a:rPr lang="en-AU" dirty="0"/>
              <a:t>attention from your stakeholders, customers and the media may be intense</a:t>
            </a:r>
          </a:p>
          <a:p>
            <a:pPr lvl="1"/>
            <a:r>
              <a:rPr lang="en-AU" dirty="0"/>
              <a:t>news may travel fast, shaping the public perception of the crisis and how it is being handled.</a:t>
            </a:r>
          </a:p>
          <a:p>
            <a:endParaRPr lang="en-AU" dirty="0"/>
          </a:p>
        </p:txBody>
      </p:sp>
    </p:spTree>
    <p:extLst>
      <p:ext uri="{BB962C8B-B14F-4D97-AF65-F5344CB8AC3E}">
        <p14:creationId xmlns:p14="http://schemas.microsoft.com/office/powerpoint/2010/main" val="263160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A2A49-FC0C-4E4A-ACCA-73BD49B22BA1}"/>
              </a:ext>
            </a:extLst>
          </p:cNvPr>
          <p:cNvSpPr>
            <a:spLocks noGrp="1"/>
          </p:cNvSpPr>
          <p:nvPr>
            <p:ph type="title"/>
          </p:nvPr>
        </p:nvSpPr>
        <p:spPr/>
        <p:txBody>
          <a:bodyPr/>
          <a:lstStyle/>
          <a:p>
            <a:r>
              <a:rPr lang="en-US" dirty="0"/>
              <a:t>Sport Business Continuity and Recovery – Key terms</a:t>
            </a:r>
            <a:endParaRPr lang="en-AU" dirty="0"/>
          </a:p>
        </p:txBody>
      </p:sp>
      <p:sp>
        <p:nvSpPr>
          <p:cNvPr id="3" name="Content Placeholder 2">
            <a:extLst>
              <a:ext uri="{FF2B5EF4-FFF2-40B4-BE49-F238E27FC236}">
                <a16:creationId xmlns:a16="http://schemas.microsoft.com/office/drawing/2014/main" id="{2C3ED0B0-3DA6-4AD2-9247-BA5C59CF7227}"/>
              </a:ext>
            </a:extLst>
          </p:cNvPr>
          <p:cNvSpPr>
            <a:spLocks noGrp="1"/>
          </p:cNvSpPr>
          <p:nvPr>
            <p:ph idx="1"/>
          </p:nvPr>
        </p:nvSpPr>
        <p:spPr/>
        <p:txBody>
          <a:bodyPr>
            <a:normAutofit fontScale="92500" lnSpcReduction="20000"/>
          </a:bodyPr>
          <a:lstStyle/>
          <a:p>
            <a:r>
              <a:rPr lang="en-AU" dirty="0"/>
              <a:t>Business continuity planning is the process of creating systems of prevention and recovery to deal with potential threats to an organisation.  In addition to prevention, the goal is to enable ongoing operations before and during execution of disaster recovery.</a:t>
            </a:r>
          </a:p>
          <a:p>
            <a:r>
              <a:rPr lang="en-AU" dirty="0"/>
              <a:t>Consequence is the outcome of an event affecting objectives.</a:t>
            </a:r>
          </a:p>
          <a:p>
            <a:r>
              <a:rPr lang="en-AU" dirty="0"/>
              <a:t>Crisis means a time of intense difficulty or danger.</a:t>
            </a:r>
          </a:p>
          <a:p>
            <a:r>
              <a:rPr lang="en-AU" dirty="0"/>
              <a:t>Crisis management is the process by which an organisation deals with a disruptive and unexpected event that threatens to harm the organisation or its stakeholders.</a:t>
            </a:r>
          </a:p>
          <a:p>
            <a:r>
              <a:rPr lang="en-AU" dirty="0"/>
              <a:t>Disaster means a sudden accident or natural catastrophe that causes great damage or loss of life. </a:t>
            </a:r>
          </a:p>
          <a:p>
            <a:r>
              <a:rPr lang="en-AU" dirty="0"/>
              <a:t>Likelihood is the chance of something happening.</a:t>
            </a:r>
          </a:p>
          <a:p>
            <a:endParaRPr lang="en-AU" dirty="0"/>
          </a:p>
        </p:txBody>
      </p:sp>
    </p:spTree>
    <p:extLst>
      <p:ext uri="{BB962C8B-B14F-4D97-AF65-F5344CB8AC3E}">
        <p14:creationId xmlns:p14="http://schemas.microsoft.com/office/powerpoint/2010/main" val="993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C0BC-4E43-42C6-8C0A-829CE0CEF9F3}"/>
              </a:ext>
            </a:extLst>
          </p:cNvPr>
          <p:cNvSpPr>
            <a:spLocks noGrp="1"/>
          </p:cNvSpPr>
          <p:nvPr>
            <p:ph type="title"/>
          </p:nvPr>
        </p:nvSpPr>
        <p:spPr/>
        <p:txBody>
          <a:bodyPr/>
          <a:lstStyle/>
          <a:p>
            <a:r>
              <a:rPr lang="en-US" dirty="0"/>
              <a:t>Sport Business Continuity and Recovery – Key terms</a:t>
            </a:r>
            <a:endParaRPr lang="en-AU" dirty="0"/>
          </a:p>
        </p:txBody>
      </p:sp>
      <p:sp>
        <p:nvSpPr>
          <p:cNvPr id="3" name="Content Placeholder 2">
            <a:extLst>
              <a:ext uri="{FF2B5EF4-FFF2-40B4-BE49-F238E27FC236}">
                <a16:creationId xmlns:a16="http://schemas.microsoft.com/office/drawing/2014/main" id="{F375433C-CC32-4CCC-9052-F36766AE5D89}"/>
              </a:ext>
            </a:extLst>
          </p:cNvPr>
          <p:cNvSpPr>
            <a:spLocks noGrp="1"/>
          </p:cNvSpPr>
          <p:nvPr>
            <p:ph idx="1"/>
          </p:nvPr>
        </p:nvSpPr>
        <p:spPr/>
        <p:txBody>
          <a:bodyPr>
            <a:normAutofit fontScale="92500"/>
          </a:bodyPr>
          <a:lstStyle/>
          <a:p>
            <a:r>
              <a:rPr lang="en-AU" dirty="0"/>
              <a:t>A recovery plan should enable an effective response if a crisis affects your organisation. It should shorten recovery time and minimise losses.  A recovery plan contains information relating to planning for recovery as well as the resumption of critical business activities after a crisis has occurred. </a:t>
            </a:r>
          </a:p>
          <a:p>
            <a:r>
              <a:rPr lang="en-AU" dirty="0"/>
              <a:t>Risk is the effect of uncertainty on objectives.</a:t>
            </a:r>
          </a:p>
          <a:p>
            <a:r>
              <a:rPr lang="en-AU" dirty="0"/>
              <a:t>Risk management are coordinated activities to direct and control an organisation with regard to risk.</a:t>
            </a:r>
          </a:p>
          <a:p>
            <a:r>
              <a:rPr lang="en-AU" dirty="0"/>
              <a:t>Stakeholders are persons and organisations that can affect, be affected by, or perceive themselves to be affected by, a decision or activity.</a:t>
            </a:r>
          </a:p>
          <a:p>
            <a:r>
              <a:rPr lang="en-AU" dirty="0"/>
              <a:t>Standard means ISO 31000:2018 Risk management.</a:t>
            </a:r>
          </a:p>
          <a:p>
            <a:endParaRPr lang="en-AU" dirty="0"/>
          </a:p>
        </p:txBody>
      </p:sp>
    </p:spTree>
    <p:extLst>
      <p:ext uri="{BB962C8B-B14F-4D97-AF65-F5344CB8AC3E}">
        <p14:creationId xmlns:p14="http://schemas.microsoft.com/office/powerpoint/2010/main" val="203749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A632-8ECC-4BCD-87FB-23D838D85B44}"/>
              </a:ext>
            </a:extLst>
          </p:cNvPr>
          <p:cNvSpPr>
            <a:spLocks noGrp="1"/>
          </p:cNvSpPr>
          <p:nvPr>
            <p:ph type="title"/>
          </p:nvPr>
        </p:nvSpPr>
        <p:spPr/>
        <p:txBody>
          <a:bodyPr/>
          <a:lstStyle/>
          <a:p>
            <a:r>
              <a:rPr lang="en-US" dirty="0"/>
              <a:t>Sport Business Continuity and Recovery – Incident response</a:t>
            </a:r>
            <a:endParaRPr lang="en-AU" dirty="0"/>
          </a:p>
        </p:txBody>
      </p:sp>
      <p:sp>
        <p:nvSpPr>
          <p:cNvPr id="3" name="Content Placeholder 2">
            <a:extLst>
              <a:ext uri="{FF2B5EF4-FFF2-40B4-BE49-F238E27FC236}">
                <a16:creationId xmlns:a16="http://schemas.microsoft.com/office/drawing/2014/main" id="{542E2BDA-8DA8-4537-BA64-BEF0DA47F180}"/>
              </a:ext>
            </a:extLst>
          </p:cNvPr>
          <p:cNvSpPr>
            <a:spLocks noGrp="1"/>
          </p:cNvSpPr>
          <p:nvPr>
            <p:ph idx="1"/>
          </p:nvPr>
        </p:nvSpPr>
        <p:spPr/>
        <p:txBody>
          <a:bodyPr/>
          <a:lstStyle/>
          <a:p>
            <a:r>
              <a:rPr lang="en-AU" dirty="0"/>
              <a:t>Planning</a:t>
            </a:r>
          </a:p>
          <a:p>
            <a:r>
              <a:rPr lang="en-AU" dirty="0"/>
              <a:t>Response team</a:t>
            </a:r>
          </a:p>
          <a:p>
            <a:r>
              <a:rPr lang="en-AU" dirty="0"/>
              <a:t>Risk management</a:t>
            </a:r>
          </a:p>
          <a:p>
            <a:pPr lvl="1"/>
            <a:r>
              <a:rPr lang="en-AU" dirty="0"/>
              <a:t>Context</a:t>
            </a:r>
          </a:p>
          <a:p>
            <a:pPr lvl="1"/>
            <a:r>
              <a:rPr lang="en-AU" dirty="0"/>
              <a:t>Identification</a:t>
            </a:r>
          </a:p>
          <a:p>
            <a:pPr lvl="1"/>
            <a:r>
              <a:rPr lang="en-AU" dirty="0"/>
              <a:t>treatment</a:t>
            </a:r>
          </a:p>
          <a:p>
            <a:r>
              <a:rPr lang="en-AU" dirty="0"/>
              <a:t>Financial resilience</a:t>
            </a:r>
          </a:p>
        </p:txBody>
      </p:sp>
    </p:spTree>
    <p:extLst>
      <p:ext uri="{BB962C8B-B14F-4D97-AF65-F5344CB8AC3E}">
        <p14:creationId xmlns:p14="http://schemas.microsoft.com/office/powerpoint/2010/main" val="372555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A632-8ECC-4BCD-87FB-23D838D85B44}"/>
              </a:ext>
            </a:extLst>
          </p:cNvPr>
          <p:cNvSpPr>
            <a:spLocks noGrp="1"/>
          </p:cNvSpPr>
          <p:nvPr>
            <p:ph type="title"/>
          </p:nvPr>
        </p:nvSpPr>
        <p:spPr/>
        <p:txBody>
          <a:bodyPr/>
          <a:lstStyle/>
          <a:p>
            <a:r>
              <a:rPr lang="en-US" dirty="0"/>
              <a:t>Sport Business Continuity and Recovery – Incident response cont’d</a:t>
            </a:r>
            <a:endParaRPr lang="en-AU" dirty="0"/>
          </a:p>
        </p:txBody>
      </p:sp>
      <p:sp>
        <p:nvSpPr>
          <p:cNvPr id="3" name="Content Placeholder 2">
            <a:extLst>
              <a:ext uri="{FF2B5EF4-FFF2-40B4-BE49-F238E27FC236}">
                <a16:creationId xmlns:a16="http://schemas.microsoft.com/office/drawing/2014/main" id="{542E2BDA-8DA8-4537-BA64-BEF0DA47F180}"/>
              </a:ext>
            </a:extLst>
          </p:cNvPr>
          <p:cNvSpPr>
            <a:spLocks noGrp="1"/>
          </p:cNvSpPr>
          <p:nvPr>
            <p:ph idx="1"/>
          </p:nvPr>
        </p:nvSpPr>
        <p:spPr/>
        <p:txBody>
          <a:bodyPr/>
          <a:lstStyle/>
          <a:p>
            <a:r>
              <a:rPr lang="en-AU" dirty="0"/>
              <a:t>Stakeholder relations and external communications</a:t>
            </a:r>
          </a:p>
          <a:p>
            <a:r>
              <a:rPr lang="en-AU" dirty="0"/>
              <a:t>Digital presence, technology capabilities and cybersecurity</a:t>
            </a:r>
          </a:p>
          <a:p>
            <a:r>
              <a:rPr lang="en-AU" dirty="0"/>
              <a:t>Strategic partnerships and other opportunities</a:t>
            </a:r>
          </a:p>
          <a:p>
            <a:r>
              <a:rPr lang="en-AU" dirty="0"/>
              <a:t>Focus on the ‘road to recovery’</a:t>
            </a:r>
          </a:p>
          <a:p>
            <a:r>
              <a:rPr lang="en-AU" dirty="0"/>
              <a:t>Culture</a:t>
            </a:r>
          </a:p>
        </p:txBody>
      </p:sp>
    </p:spTree>
    <p:extLst>
      <p:ext uri="{BB962C8B-B14F-4D97-AF65-F5344CB8AC3E}">
        <p14:creationId xmlns:p14="http://schemas.microsoft.com/office/powerpoint/2010/main" val="4167863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692</Words>
  <Application>Microsoft Office PowerPoint</Application>
  <PresentationFormat>Widescreen</PresentationFormat>
  <Paragraphs>80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Sport Business Continuity and Recovery</vt:lpstr>
      <vt:lpstr>Sport Business Continuity and Recovery</vt:lpstr>
      <vt:lpstr>Sport Business Continuity and Recovery – New resources</vt:lpstr>
      <vt:lpstr> Sport Business Continuity and Recovery - What’s a crisis? </vt:lpstr>
      <vt:lpstr>Sport Business Continuity and Recovery - What’s a crisis?</vt:lpstr>
      <vt:lpstr>Sport Business Continuity and Recovery – Key terms</vt:lpstr>
      <vt:lpstr>Sport Business Continuity and Recovery – Key terms</vt:lpstr>
      <vt:lpstr>Sport Business Continuity and Recovery – Incident response</vt:lpstr>
      <vt:lpstr>Sport Business Continuity and Recovery – Incident response cont’d</vt:lpstr>
      <vt:lpstr>Sport Business Continuity and Recovery – Resources</vt:lpstr>
      <vt:lpstr>Sport Business Continuity and Recovery – Conclusions</vt:lpstr>
      <vt:lpstr>Sport Business Continuity and Recovery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Business Continuity and Recovery</dc:title>
  <dc:creator>Simone Cholewick</dc:creator>
  <cp:lastModifiedBy>Jeffrey Slatter</cp:lastModifiedBy>
  <cp:revision>8</cp:revision>
  <dcterms:created xsi:type="dcterms:W3CDTF">2020-11-03T22:52:41Z</dcterms:created>
  <dcterms:modified xsi:type="dcterms:W3CDTF">2020-12-06T21:14:54Z</dcterms:modified>
</cp:coreProperties>
</file>